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87" r:id="rId13"/>
    <p:sldId id="288" r:id="rId14"/>
    <p:sldId id="289" r:id="rId15"/>
    <p:sldId id="29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9CC3817-3636-491C-B627-23E4E8634105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6"/>
            <p14:sldId id="267"/>
          </p14:sldIdLst>
        </p14:section>
        <p14:section name="Раздел без заголовка" id="{AD1BF089-25C6-4294-8067-453B0498CF73}">
          <p14:sldIdLst>
            <p14:sldId id="287"/>
          </p14:sldIdLst>
        </p14:section>
        <p14:section name="Раздел без заголовка" id="{C62A3462-D688-45A5-866B-25BFA15DDAA9}">
          <p14:sldIdLst>
            <p14:sldId id="288"/>
          </p14:sldIdLst>
        </p14:section>
        <p14:section name="Раздел без заголовка" id="{C99D64AA-BCF4-4349-964F-8D9773E7ED4E}">
          <p14:sldIdLst>
            <p14:sldId id="289"/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84803" autoAdjust="0"/>
  </p:normalViewPr>
  <p:slideViewPr>
    <p:cSldViewPr>
      <p:cViewPr varScale="1">
        <p:scale>
          <a:sx n="98" d="100"/>
          <a:sy n="98" d="100"/>
        </p:scale>
        <p:origin x="197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0866C-8F22-4CEC-B51A-0958E39A3A1B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813C95-E268-4065-BB5C-E31FA0017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13C95-E268-4065-BB5C-E31FA00177E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0"/>
            <a:ext cx="6545560" cy="4149080"/>
          </a:xfrm>
        </p:spPr>
        <p:txBody>
          <a:bodyPr anchor="ctr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Актуализация рабочих программ и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фосов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на 2019-2020 </a:t>
            </a: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учебный </a:t>
            </a: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год.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4437112"/>
            <a:ext cx="5114778" cy="1101248"/>
          </a:xfrm>
        </p:spPr>
        <p:txBody>
          <a:bodyPr/>
          <a:lstStyle/>
          <a:p>
            <a:r>
              <a:rPr lang="ru-RU" dirty="0" smtClean="0"/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одготовил: методический кабинет ГБПОУ РС (Я) «НМК»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1872208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ru-RU" dirty="0" err="1" smtClean="0"/>
              <a:t>Ок</a:t>
            </a:r>
            <a:r>
              <a:rPr lang="ru-RU" dirty="0" smtClean="0"/>
              <a:t> и </a:t>
            </a:r>
            <a:r>
              <a:rPr lang="ru-RU" dirty="0" err="1" smtClean="0"/>
              <a:t>пк</a:t>
            </a:r>
            <a:r>
              <a:rPr lang="ru-RU" dirty="0" smtClean="0"/>
              <a:t> учебной дисциплины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340769"/>
          <a:ext cx="7992888" cy="5400600"/>
        </p:xfrm>
        <a:graphic>
          <a:graphicData uri="http://schemas.openxmlformats.org/drawingml/2006/table">
            <a:tbl>
              <a:tblPr/>
              <a:tblGrid>
                <a:gridCol w="12030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0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9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5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36140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Результаты</a:t>
                      </a:r>
                      <a:endParaRPr lang="ru-RU" sz="1200" baseline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(освоенные профессиональные компетенции)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28" marR="201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Основные показатели оценки результата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28" marR="201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Формы и методы контроля и оценки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28" marR="201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572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28" marR="20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28" marR="20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28" marR="201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462">
                <a:tc rowSpan="3"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ПК 1.7.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Оформлять медицинскую документацию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28" marR="201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1.Обоснованность использования соответствующей медицинской терминологии, оформление в соответствии с требованиями.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28" marR="201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-Устный опрос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-Тестирование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-Ролевая игра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-Составление типовых стандартов в профессиональной деятельности,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-Реферативное задание,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-Презентации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28" marR="201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7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2.Грамотное заполнение медицинской документации в соответствии с общепринятыми требованиями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28" marR="201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7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3.Рациональное использование знаний для ведения учетно-отчетной документации структурного подразделения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28" marR="201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0603">
                <a:tc rowSpan="2"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ОК 1. Понимать сущность и социальную значимость своей будущей профессии, проявлять к ней устойчивый интерес.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28" marR="201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1.Аргументированность и полнота объяснения сущности и социальной значимости избранной специальности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28" marR="20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183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2.Рациональное использование знаний этических аспектов  профессиональной деятельности среднего медицинского работника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28" marR="20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363272" cy="1452776"/>
          </a:xfrm>
        </p:spPr>
        <p:txBody>
          <a:bodyPr anchor="t"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ПОЛОЖЕНИЕ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 РАБОЧЕЙ ПРОГРАММЕ УЧЕБНОЙ ДИСЦИПЛИНЫ, ПРОФЕССИОНАЛЬНОГО МОДУЛЯ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7787208" cy="461091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1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ТРЕБОВАНИЕ К ОФОРМЛЕНИЮ </a:t>
            </a:r>
          </a:p>
          <a:p>
            <a:pPr lvl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СТРУКТУРА ПРОГРАММЫ УЧЕБНОЙ ДИСЦИПЛИНЫ</a:t>
            </a:r>
          </a:p>
          <a:p>
            <a:pPr lvl="0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Текст рабочей программы выполняется на листах формата А4 книжной или</a:t>
            </a:r>
          </a:p>
          <a:p>
            <a:pPr lvl="0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альбомной ориентации (в зависимости от раздела рабочей программы) с</a:t>
            </a:r>
          </a:p>
          <a:p>
            <a:pPr lvl="0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заданными параметрами: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ширина верхнего поля – 2 см;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ширина нижнего поля – 2 см;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ширина левого поля – 3 см;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ширина правого поля – 1,5 см.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Шрифт: обычный, 14 пунктов,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Times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Roman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отступ первой строки в тексте 1,25 см, выравнивание текста по ширине (если в Положении не указано иное). Абзац с одинарным межстрочным интервалом.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Нумерация ставится вверху страницы, выровненная справа, начинается со страницы 2 (титульный лист рабочей программы не нумеруется).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967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рабочей программы ПМ.04 выполнение работ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профессии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Младшая медицинская сестра по уходу за больными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специальности 34.02.01 сестринское дело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7239000" cy="3528392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2018г участвуем в пилотном проекте по проведению демонстрационного экзамена.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2019 учебного года уже вводится в действие организация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демонстрационного экзамена по стандартам «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Worldskills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ssia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552" y="332657"/>
            <a:ext cx="7416824" cy="5940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419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5"/>
            <a:ext cx="7416824" cy="5076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cap="al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паспорт рабочей ПРОГРАММЫ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000" b="1" cap="al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профессионального модуля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Рабочая программа профессионального модуля является частью программы подготовки специалистов среднего звена (далее ППССЗ) по специальности 34.02.01 Сестринское дело базовой подготовки в соответствии с ФГОС в части освоения вида профессиональной деятельности (ВПД): выполнение работ по профессии младшая медицинская сестра по уходу за больными и соответствующих профессиональных компетенций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 требований по организации и проведению демонстрационного экзамена по стандартам «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Worldskills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ssia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в качестве государственной итоговой аттестации по выше указанной программе и компетенции «Медицинский и социальный уход».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792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548680"/>
            <a:ext cx="7992888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0555" indent="-63055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ПК 4.30. Доставлять биологический материал в лаборатории медицинской организации.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0555" indent="-63055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ПК 4.31. Своевременно доставлять медицинскую документацию к месту назначения.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0555" indent="-63055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ПК 4.32. Правильно применять средства индивидуальной защиты.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ПК 5. Соблюдать стандарты, правила и нормативные положения по выполнению медицинских манипуляций в соответствии со стандартом «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Worldskills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ssia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по компетенции «Медицинский и социальный уход»….и т.д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ВПИСАТЬ ДОПОЛНИТЕЛЬНО КАМПЕТЕНЦИИ СОГЛАСНА ТЕХНИЧЕСКОГО ОПИСАНИЯ ПО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Worldskills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ssia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endParaRPr lang="en-US" sz="20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Создана рабочая группа по приказу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зам.директора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 УВР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В.И.Визик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составе: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Успановой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Т.М., Котовой С.В., Макаренко Л.Г., Митиной Е.А., Моголивец И.А.,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Степовой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М.В..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приказом </a:t>
            </a:r>
            <a:r>
              <a:rPr lang="ru-RU" sz="200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ознакомитесь позже.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252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 anchor="t"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Учебный план на 2019-2020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30" y="980728"/>
          <a:ext cx="7920881" cy="4946646"/>
        </p:xfrm>
        <a:graphic>
          <a:graphicData uri="http://schemas.openxmlformats.org/drawingml/2006/table">
            <a:tbl>
              <a:tblPr/>
              <a:tblGrid>
                <a:gridCol w="643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3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2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58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58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44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83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59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590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587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587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4587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4587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4587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4587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3741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0633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0633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580723">
                <a:tc rowSpan="4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Индекс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циклов, разделов,</a:t>
                      </a:r>
                      <a:b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дисциплин, профессиональных модулей, МДК, практик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Формы промежуточной аттестации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Учебная нагрузка обучающихся, ч.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3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Экзамены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Зачеты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Диффер. зачеты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Курсовые проекты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Курсовые работы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Другие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Максимальная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Самост.(с.р.+и.п.)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Консультации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Обязательная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Индивид. проект (входит в с.р.)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3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68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Лекции, уроки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Пр. занятия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Лаб. занятия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Cеминар. занятия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Курс. проектир.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54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77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4462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ОП.15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Формирование вежливой и комфортной среды в медицинских организациях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3" marR="68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8640960" cy="660688"/>
          </a:xfrm>
        </p:spPr>
        <p:txBody>
          <a:bodyPr anchor="t"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ФОРМИРУЕМ РАБОЧУЮ ПРОГРАММУ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79512" y="1196752"/>
            <a:ext cx="790190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РЕСПУБЛИКИ САХА (ЯКУТИЯ)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ГОСУДАРСТВЕННОЕ БЮДЖЕТНОЕ ПРОФЕССИОНАЛЬНОЕ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ОБРАЗОВАТЕЛЬНОЕ УЧРЕЖДЕНИЕ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РЕСПУБЛИКИ САХА (ЯКУТИЯ)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«НЕРЮНГРИНСКИЙ МЕДИЦИНСКИЙ КОЛЛЕДЖ»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РАБОЧАЯ ПРОГРАММА УЧЕБНОЙ ДИСЦИПЛИНЫ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ОП.15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«ФОРМИРОВАНИЕ ВЕЖЛИВОЙ И КОМФОРТНОЙ СРЕДЫ В МЕДИЦИНСКИХ ОРГАНИЗАЦИЯХ»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по специальности СПО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34.02.01 СЕСТРИНСКОЕ ДЕЛО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Квалификация выпускника: </a:t>
            </a:r>
            <a:r>
              <a:rPr kumimoji="0" lang="ru-RU" sz="1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Медицинская сестра/Медицинский брат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Форма обучения: Очная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Учебная группа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: </a:t>
            </a:r>
            <a:r>
              <a:rPr kumimoji="0" lang="ru-RU" sz="1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СД-191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1600" dirty="0" smtClean="0"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201_ г.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7992888" cy="2820928"/>
          </a:xfrm>
        </p:spPr>
        <p:txBody>
          <a:bodyPr anchor="t">
            <a:normAutofit/>
          </a:bodyPr>
          <a:lstStyle/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Рецензия к рабочей программе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100" cap="none" dirty="0" smtClean="0">
                <a:latin typeface="Times New Roman" pitchFamily="18" charset="0"/>
                <a:cs typeface="Times New Roman" pitchFamily="18" charset="0"/>
              </a:rPr>
              <a:t>о дисциплине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ОП. 15 «</a:t>
            </a:r>
            <a:r>
              <a:rPr lang="ru-RU" sz="3100" cap="none" dirty="0" smtClean="0">
                <a:latin typeface="Times New Roman" pitchFamily="18" charset="0"/>
                <a:cs typeface="Times New Roman" pitchFamily="18" charset="0"/>
              </a:rPr>
              <a:t>Формирование вежливой и комфортной среды в </a:t>
            </a:r>
            <a:br>
              <a:rPr lang="ru-RU" sz="31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cap="none" dirty="0" smtClean="0">
                <a:latin typeface="Times New Roman" pitchFamily="18" charset="0"/>
                <a:cs typeface="Times New Roman" pitchFamily="18" charset="0"/>
              </a:rPr>
              <a:t>медицинских организациях» </a:t>
            </a:r>
            <a:br>
              <a:rPr lang="ru-RU" sz="31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cap="none" dirty="0" smtClean="0">
                <a:latin typeface="Times New Roman" pitchFamily="18" charset="0"/>
                <a:cs typeface="Times New Roman" pitchFamily="18" charset="0"/>
              </a:rPr>
              <a:t>для специальности сестринское дело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564904"/>
            <a:ext cx="8640960" cy="4104456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Рабочая программа по дисциплине ОП. 15 Формирование вежливой и комфортной среды в медицинских</a:t>
            </a:r>
          </a:p>
          <a:p>
            <a:pPr algn="just"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организациях, составлена преподавателем ГБПОУ РС (Я) «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Нерюнгринский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медицинский колледж» Вальтер</a:t>
            </a:r>
          </a:p>
          <a:p>
            <a:pPr algn="just"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Ларисой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Хамидовной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в соответствии с примерной программой и требованиями ФГОС к содержанию и</a:t>
            </a:r>
          </a:p>
          <a:p>
            <a:pPr algn="just"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уровню подготовки по психологии общения для средних специальных учебных заведений медицинского и</a:t>
            </a:r>
          </a:p>
          <a:p>
            <a:pPr algn="just"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фармацевтического образования…и т.д..</a:t>
            </a:r>
          </a:p>
          <a:p>
            <a:pPr algn="just"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ЗАКАНЧИВАЕМ…</a:t>
            </a:r>
          </a:p>
          <a:p>
            <a:pPr algn="just"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Программа рекомендуется к использованию в преподавании дисциплины ОП. 15 Формирование вежливой и комфортной среды в медицинских организациях для студентов ГБПОУ РС (Я) «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Нерюнгринский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медицинский колледж».</a:t>
            </a:r>
          </a:p>
          <a:p>
            <a:pPr algn="just"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Директор ГКУ РС (Я) РДДИ УОД п. Серебряный Бор</a:t>
            </a: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Кандидат медицинских наук</a:t>
            </a: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Врач высшей квалификационной категории</a:t>
            </a: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 МП </a:t>
            </a: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___________________С.Н.Фурсенко</a:t>
            </a:r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2" y="188640"/>
          <a:ext cx="7560840" cy="1472184"/>
        </p:xfrm>
        <a:graphic>
          <a:graphicData uri="http://schemas.openxmlformats.org/drawingml/2006/table">
            <a:tbl>
              <a:tblPr/>
              <a:tblGrid>
                <a:gridCol w="4468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2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961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РАССМОТРЕНА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ЦМК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ПМиОПД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протокол №____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от «____» ____________________ 201_г.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Председатель ЦМК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ПМиОПД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_____________________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В.Н.Грядунова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УТВЕРЖДАЮ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Зам. директора по УВР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ГБПОУ РС (Я) «НМК»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________________ В.И.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Визик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«_____» _____________ 201_г.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51520" y="1772816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Моя рабочая программа введена за счет вариативной части 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уч.плана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поэтому 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анатация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заключается в следующем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ГБУ РС (Я)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Нерюнгринская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ЦРБ», являясь многолетним социальным партнером и одним из основных работодателей для выпускаемых медицинским колледжем специалистов, постоянно проявляет заинтересованность в высоком качестве профессионального образования …..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3789040"/>
            <a:ext cx="84249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основании Указа Главы РС(Я) № 1371 от 22 августа 2016г. «О мерах по улучшению медицинского обслуживания и совершенствованию качества медицинской помощи в Республике Саха (Якутия), в целях формирования вежливой, комфортной среды в медицинских организациях» и по предложению ГБУ РС (Я)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Нерюнгринская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ЦРБ», за счет часов вариативной ….и т.д.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Разработчик: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                           Вальтер Лариса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Хамидовна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преподаватель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507288" cy="6267096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СОДЕРЖАНИЕ</a:t>
            </a:r>
          </a:p>
          <a:p>
            <a:pPr>
              <a:buFont typeface="Wingdings" pitchFamily="2" charset="2"/>
              <a:buChar char="v"/>
            </a:pPr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паспорт РАБОЧЕЙ ПРОГРАММЫ УЧЕБНОЙ ДИСЦИПЛИНЫ</a:t>
            </a:r>
          </a:p>
          <a:p>
            <a:pPr>
              <a:buFont typeface="Wingdings" pitchFamily="2" charset="2"/>
              <a:buChar char="v"/>
            </a:pPr>
            <a:endParaRPr lang="ru-RU" sz="2400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1.1. Область применения рабочей программы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Профессиональные компетенции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Общие компетенции</a:t>
            </a:r>
          </a:p>
          <a:p>
            <a:pPr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1.2.Цели и задачи учебной дисциплины – требования к  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результатам освоения учебной дисциплины.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1.3. Рекомендуемое количество часов на освоение рабочей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учебной дисциплины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всего –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44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часов, в том числе включая: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обязательной аудиторной учебной нагрузки обучающегося -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часов, из них: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лекционные -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часов;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практические -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часов;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самостоятельной работы обучающегося - 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часов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352928" cy="1512168"/>
          </a:xfrm>
        </p:spPr>
        <p:txBody>
          <a:bodyPr anchor="ctr"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2. СТРУКТУРА и содержание учебной дисциплины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ОБЪЕМ УЧЕБНОЙ ДИСЦИПЛИНЫ И ВИДЫ УЧЕБНОЙ РАБОТЫ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844827"/>
          <a:ext cx="7560840" cy="3960439"/>
        </p:xfrm>
        <a:graphic>
          <a:graphicData uri="http://schemas.openxmlformats.org/drawingml/2006/table">
            <a:tbl>
              <a:tblPr/>
              <a:tblGrid>
                <a:gridCol w="5124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6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57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вид учебной работы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объем часов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максимальная учебная нагрузка (всего)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обязательная аудиторная учебная нагрузка (всего)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лекционные занятия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практические занятия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работа обучающегося (всего)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5777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итоговая аттестация в форме дифференцированного зачета в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 семестре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8568952" cy="1380768"/>
          </a:xfrm>
        </p:spPr>
        <p:txBody>
          <a:bodyPr anchor="t">
            <a:normAutofit fontScale="9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3. СТРУКТУРА И СОДЕРЖАНИЕ учебной дисциплины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3.1. Тематический план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ОП. 15 «</a:t>
            </a: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>Формирование вежливой и комфортной среды в медицинских организациях» </a:t>
            </a:r>
            <a:b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157225"/>
              </p:ext>
            </p:extLst>
          </p:nvPr>
        </p:nvGraphicFramePr>
        <p:xfrm>
          <a:off x="107503" y="1484784"/>
          <a:ext cx="8029399" cy="5028557"/>
        </p:xfrm>
        <a:graphic>
          <a:graphicData uri="http://schemas.openxmlformats.org/drawingml/2006/table">
            <a:tbl>
              <a:tblPr/>
              <a:tblGrid>
                <a:gridCol w="1183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396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65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92110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="1" baseline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разделов учебной дисциплины и тем</a:t>
                      </a:r>
                      <a:endParaRPr lang="ru-RU" sz="12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" marR="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="1" baseline="0">
                          <a:latin typeface="Times New Roman"/>
                          <a:ea typeface="Times New Roman"/>
                          <a:cs typeface="Times New Roman"/>
                        </a:rPr>
                        <a:t>Содержание учебного материала, лабораторные работы и практические занятия, самостоятельная работа обучающихся, курсовая работа (проект)</a:t>
                      </a:r>
                      <a:r>
                        <a:rPr lang="ru-RU" sz="1200" i="1" baseline="0">
                          <a:latin typeface="Times New Roman"/>
                          <a:ea typeface="Times New Roman"/>
                          <a:cs typeface="Times New Roman"/>
                        </a:rPr>
                        <a:t> (если предусмотрены)</a:t>
                      </a:r>
                      <a:endParaRPr lang="ru-RU" sz="12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" marR="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="1" baseline="0">
                          <a:latin typeface="Times New Roman"/>
                          <a:ea typeface="Calibri"/>
                          <a:cs typeface="Times New Roman"/>
                        </a:rPr>
                        <a:t>Объем часов</a:t>
                      </a:r>
                      <a:endParaRPr lang="ru-RU" sz="12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" marR="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="1" baseline="0">
                          <a:latin typeface="Times New Roman"/>
                          <a:ea typeface="Calibri"/>
                          <a:cs typeface="Times New Roman"/>
                        </a:rPr>
                        <a:t>Уровень освоения</a:t>
                      </a:r>
                      <a:endParaRPr lang="ru-RU" sz="12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" marR="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632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="1" baseline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" marR="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="1" baseline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" marR="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" marR="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" marR="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839">
                <a:tc gridSpan="3"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latin typeface="Times New Roman"/>
                          <a:ea typeface="Calibri"/>
                          <a:cs typeface="Times New Roman"/>
                        </a:rPr>
                        <a:t>Раздел 2  Создание комфортной и максимально безопасной среды.</a:t>
                      </a:r>
                      <a:endParaRPr lang="ru-RU" sz="12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" marR="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2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" marR="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" marR="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912">
                <a:tc rowSpan="8"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="1" baseline="0">
                          <a:latin typeface="Times New Roman"/>
                          <a:ea typeface="Calibri"/>
                          <a:cs typeface="Times New Roman"/>
                        </a:rPr>
                        <a:t>Тема2.1</a:t>
                      </a:r>
                      <a:endParaRPr lang="ru-RU" sz="1200" baseline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="1" baseline="0">
                          <a:latin typeface="Times New Roman"/>
                          <a:ea typeface="Times New Roman"/>
                          <a:cs typeface="Times New Roman"/>
                        </a:rPr>
                        <a:t>Сестринское дело как профессия</a:t>
                      </a:r>
                      <a:endParaRPr lang="ru-RU" sz="12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" marR="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baseline="0">
                          <a:latin typeface="Times New Roman"/>
                          <a:ea typeface="Times New Roman"/>
                          <a:cs typeface="Times New Roman"/>
                        </a:rPr>
                        <a:t>Содержание</a:t>
                      </a:r>
                      <a:endParaRPr lang="ru-RU" sz="1200" baseline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43" marR="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9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" marR="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>
                          <a:latin typeface="Times New Roman"/>
                          <a:ea typeface="Times New Roman"/>
                          <a:cs typeface="Times New Roman"/>
                        </a:rPr>
                        <a:t>Сестринское дело – искусство и наука.</a:t>
                      </a:r>
                      <a:endParaRPr lang="ru-RU" sz="1200" baseline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43" marR="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3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" marR="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>
                          <a:latin typeface="Times New Roman"/>
                          <a:ea typeface="Times New Roman"/>
                          <a:cs typeface="Times New Roman"/>
                        </a:rPr>
                        <a:t>Типы медицинских сестер</a:t>
                      </a:r>
                      <a:endParaRPr lang="ru-RU" sz="1200" baseline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43" marR="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3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" marR="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>
                          <a:latin typeface="Times New Roman"/>
                          <a:ea typeface="Times New Roman"/>
                          <a:cs typeface="Times New Roman"/>
                        </a:rPr>
                        <a:t>Общение в сестринском деле.</a:t>
                      </a:r>
                      <a:endParaRPr lang="ru-RU" sz="1200" baseline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43" marR="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5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baseline="0">
                          <a:latin typeface="Times New Roman"/>
                          <a:ea typeface="Times New Roman"/>
                          <a:cs typeface="Times New Roman"/>
                        </a:rPr>
                        <a:t>Практические занятия</a:t>
                      </a:r>
                      <a:endParaRPr lang="ru-RU" sz="1200" baseline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43" marR="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" marR="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301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" marR="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>
                          <a:latin typeface="Times New Roman"/>
                          <a:ea typeface="Times New Roman"/>
                          <a:cs typeface="Times New Roman"/>
                        </a:rPr>
                        <a:t>Создание комфортной среды для пациента, пребывающего в лечебном учреждении. (кардиологическое отделение, детское отделение).</a:t>
                      </a:r>
                      <a:r>
                        <a:rPr lang="ru-RU" sz="1200" b="1" baseline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aseline="0">
                          <a:latin typeface="Times New Roman"/>
                          <a:ea typeface="Calibri"/>
                          <a:cs typeface="Times New Roman"/>
                        </a:rPr>
                        <a:t>Ситуационные задачи по вопросам этики, деонтологии и конфликтологии</a:t>
                      </a:r>
                      <a:endParaRPr lang="ru-RU" sz="12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" marR="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69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baseline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работа</a:t>
                      </a:r>
                      <a:endParaRPr lang="ru-RU" sz="1200" baseline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43" marR="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" marR="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32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" marR="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latin typeface="Times New Roman"/>
                          <a:ea typeface="Times New Roman"/>
                          <a:cs typeface="Times New Roman"/>
                        </a:rPr>
                        <a:t>Типы общения. Каналы общения. 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НЕ </a:t>
                      </a:r>
                      <a:r>
                        <a:rPr lang="ru-RU" sz="1200" b="1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ПИШЕМ:</a:t>
                      </a:r>
                      <a:r>
                        <a:rPr lang="ru-RU" sz="1200" b="1" u="sng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Подготовить</a:t>
                      </a:r>
                      <a:r>
                        <a:rPr lang="ru-RU" sz="1200" b="1" u="sng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u="sng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реферат или презентацию на тему</a:t>
                      </a:r>
                      <a:r>
                        <a:rPr lang="ru-RU" sz="1200" b="1" u="sng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САМОСТОЯТЕЛЬНУЮ РАБОТУ РАСПИСЫВАЕМ ПО СТРОГО ТЕМАМ.</a:t>
                      </a:r>
                      <a:endParaRPr lang="ru-RU" sz="1200" b="1" u="sng" baseline="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43" marR="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8422">
                <a:tc gridSpan="3"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1362075" algn="l"/>
                        </a:tabLst>
                      </a:pPr>
                      <a:r>
                        <a:rPr lang="ru-RU" sz="1200" b="1" baseline="0">
                          <a:latin typeface="Times New Roman"/>
                          <a:ea typeface="Times New Roman"/>
                          <a:cs typeface="Times New Roman"/>
                        </a:rPr>
                        <a:t>Всего:</a:t>
                      </a:r>
                      <a:endParaRPr lang="ru-RU" sz="12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" marR="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2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" marR="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2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43" marR="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7715200" cy="5688632"/>
          </a:xfrm>
        </p:spPr>
        <p:txBody>
          <a:bodyPr>
            <a:normAutofit/>
          </a:bodyPr>
          <a:lstStyle/>
          <a:p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4.  условия реализации УЧЕБНОЙ </a:t>
            </a:r>
          </a:p>
          <a:p>
            <a:pPr>
              <a:buNone/>
            </a:pPr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         дисциплины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4.1. Требования к минимальному материально-  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техническому обеспечению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4.2. Информационное обеспечение обучения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5.  Контроль и оценка результатов</a:t>
            </a:r>
          </a:p>
          <a:p>
            <a:pPr>
              <a:buNone/>
            </a:pPr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        освоения  УЧЕБНОЙ ДИСЦИПЛИНЫ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(таблица ОК и ПК с новыми опорами)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165</TotalTime>
  <Words>1058</Words>
  <Application>Microsoft Office PowerPoint</Application>
  <PresentationFormat>Экран (4:3)</PresentationFormat>
  <Paragraphs>275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Calibri</vt:lpstr>
      <vt:lpstr>Times New Roman</vt:lpstr>
      <vt:lpstr>Trebuchet MS</vt:lpstr>
      <vt:lpstr>Wingdings</vt:lpstr>
      <vt:lpstr>Wingdings 2</vt:lpstr>
      <vt:lpstr>Изящная</vt:lpstr>
      <vt:lpstr>Актуализация рабочих программ и фосов на 2019-2020 учебный год.</vt:lpstr>
      <vt:lpstr>Учебный план на 2019-2020</vt:lpstr>
      <vt:lpstr>ФОРМИРУЕМ РАБОЧУЮ ПРОГРАММУ </vt:lpstr>
      <vt:lpstr>Рецензия к рабочей программе По дисциплине ОП. 15 «Формирование вежливой и комфортной среды в  медицинских организациях»  для специальности сестринское дело</vt:lpstr>
      <vt:lpstr>Презентация PowerPoint</vt:lpstr>
      <vt:lpstr>Презентация PowerPoint</vt:lpstr>
      <vt:lpstr>  2. СТРУКТУРА и содержание учебной дисциплины ОБЪЕМ УЧЕБНОЙ ДИСЦИПЛИНЫ И ВИДЫ УЧЕБНОЙ РАБОТЫ   </vt:lpstr>
      <vt:lpstr>3. СТРУКТУРА И СОДЕРЖАНИЕ учебной дисциплины 3.1. Тематический план ОП. 15 «Формирование вежливой и комфортной среды в медицинских организациях»           </vt:lpstr>
      <vt:lpstr>Презентация PowerPoint</vt:lpstr>
      <vt:lpstr>Ок и пк учебной дисциплины</vt:lpstr>
      <vt:lpstr>ПОЛОЖЕНИЕ О РАБОЧЕЙ ПРОГРАММЕ УЧЕБНОЙ ДИСЦИПЛИНЫ, ПРОФЕССИОНАЛЬНОГО МОДУЛЯ </vt:lpstr>
      <vt:lpstr> актуализация рабочей программы ПМ.04 выполнение работ по профессии  Младшая медицинская сестра по уходу за больными по специальности 34.02.01 сестринское дело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Актуализация рабочих программ и фосов на 2019-2020 учебный год</dc:title>
  <dc:creator>Admin</dc:creator>
  <cp:lastModifiedBy>2 лекционный</cp:lastModifiedBy>
  <cp:revision>22</cp:revision>
  <dcterms:created xsi:type="dcterms:W3CDTF">2019-05-24T22:31:11Z</dcterms:created>
  <dcterms:modified xsi:type="dcterms:W3CDTF">2019-05-27T04:46:07Z</dcterms:modified>
</cp:coreProperties>
</file>